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409" r:id="rId3"/>
    <p:sldId id="406" r:id="rId4"/>
    <p:sldId id="412" r:id="rId5"/>
    <p:sldId id="410" r:id="rId6"/>
  </p:sldIdLst>
  <p:sldSz cx="9144000" cy="5143500" type="screen16x9"/>
  <p:notesSz cx="9144000" cy="6858000"/>
  <p:embeddedFontLst>
    <p:embeddedFont>
      <p:font typeface="Gill Sans" panose="02020500000000000000" charset="0"/>
      <p:regular r:id="rId8"/>
      <p:bold r:id="rId9"/>
    </p:embeddedFont>
    <p:embeddedFont>
      <p:font typeface="微軟正黑體" panose="020B0604030504040204" pitchFamily="34" charset="-120"/>
      <p:regular r:id="rId10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484">
          <p15:clr>
            <a:srgbClr val="A4A3A4"/>
          </p15:clr>
        </p15:guide>
        <p15:guide id="2" pos="43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9" roundtripDataSignature="AMtx7mhT6k3+qVF6gFddrNzcCiEw42Io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52A6"/>
    <a:srgbClr val="E3D51D"/>
    <a:srgbClr val="F4CE62"/>
    <a:srgbClr val="F0B91E"/>
    <a:srgbClr val="1E1E1E"/>
    <a:srgbClr val="00CCFF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D7CF39-57B4-4D5C-874F-F4F2BD38CE01}">
  <a:tblStyle styleId="{D5D7CF39-57B4-4D5C-874F-F4F2BD38CE0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 autoAdjust="0"/>
    <p:restoredTop sz="85714" autoAdjust="0"/>
  </p:normalViewPr>
  <p:slideViewPr>
    <p:cSldViewPr snapToGrid="0">
      <p:cViewPr varScale="1">
        <p:scale>
          <a:sx n="90" d="100"/>
          <a:sy n="90" d="100"/>
        </p:scale>
        <p:origin x="1195" y="53"/>
      </p:cViewPr>
      <p:guideLst>
        <p:guide orient="horz" pos="1484"/>
        <p:guide pos="431"/>
      </p:guideLst>
    </p:cSldViewPr>
  </p:slideViewPr>
  <p:outlineViewPr>
    <p:cViewPr>
      <p:scale>
        <a:sx n="33" d="100"/>
        <a:sy n="33" d="100"/>
      </p:scale>
      <p:origin x="0" y="-898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3" Type="http://schemas.openxmlformats.org/officeDocument/2006/relationships/slide" Target="slides/slide2.xml"/><Relationship Id="rId63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59" Type="http://customschemas.google.com/relationships/presentationmetadata" Target="metadata"/><Relationship Id="rId2" Type="http://schemas.openxmlformats.org/officeDocument/2006/relationships/slide" Target="slides/slide1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0" Type="http://schemas.openxmlformats.org/officeDocument/2006/relationships/font" Target="fonts/font3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30007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7283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2896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標題投影片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6" descr="\\Auhqfs01\agm006$\Corpcom\Library\CIS\AUO\Logo Combination\AUO only\企業標誌 AUO only [轉換]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26298" y="321500"/>
            <a:ext cx="1531168" cy="54006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6"/>
          <p:cNvSpPr/>
          <p:nvPr/>
        </p:nvSpPr>
        <p:spPr>
          <a:xfrm flipH="1">
            <a:off x="-1" y="1761660"/>
            <a:ext cx="758829" cy="585065"/>
          </a:xfrm>
          <a:custGeom>
            <a:avLst/>
            <a:gdLst/>
            <a:ahLst/>
            <a:cxnLst/>
            <a:rect l="l" t="t" r="r" b="b"/>
            <a:pathLst>
              <a:path w="5000" h="10000" extrusionOk="0">
                <a:moveTo>
                  <a:pt x="0" y="10000"/>
                </a:moveTo>
                <a:lnTo>
                  <a:pt x="2000" y="0"/>
                </a:lnTo>
                <a:lnTo>
                  <a:pt x="5000" y="0"/>
                </a:lnTo>
                <a:lnTo>
                  <a:pt x="5000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rgbClr val="0F8AB1"/>
              </a:gs>
              <a:gs pos="32000">
                <a:srgbClr val="0F8AB1"/>
              </a:gs>
              <a:gs pos="70000">
                <a:srgbClr val="1E4B70"/>
              </a:gs>
              <a:gs pos="10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" name="Google Shape;16;p16"/>
          <p:cNvSpPr txBox="1">
            <a:spLocks noGrp="1"/>
          </p:cNvSpPr>
          <p:nvPr>
            <p:ph type="ctrTitle"/>
          </p:nvPr>
        </p:nvSpPr>
        <p:spPr>
          <a:xfrm>
            <a:off x="760040" y="1669827"/>
            <a:ext cx="7772400" cy="2054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880"/>
              </a:spcBef>
              <a:spcAft>
                <a:spcPts val="0"/>
              </a:spcAft>
              <a:buClr>
                <a:srgbClr val="0083A2"/>
              </a:buClr>
              <a:buSzPts val="4400"/>
              <a:buFont typeface="Gill Sans"/>
              <a:buNone/>
              <a:defRPr sz="4400" b="1">
                <a:solidFill>
                  <a:srgbClr val="0083A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subTitle" idx="1"/>
          </p:nvPr>
        </p:nvSpPr>
        <p:spPr>
          <a:xfrm>
            <a:off x="760040" y="3651870"/>
            <a:ext cx="6400800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Gill Sans"/>
              <a:buNone/>
              <a:defRPr sz="1600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ftr" idx="11"/>
          </p:nvPr>
        </p:nvSpPr>
        <p:spPr>
          <a:xfrm>
            <a:off x="45720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9" name="Google Shape;19;p16" descr="AUODigitech_標誌 _cs6_直式_英文_名稱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80426" y="4642298"/>
            <a:ext cx="1569876" cy="35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7"/>
          <p:cNvSpPr txBox="1">
            <a:spLocks noGrp="1"/>
          </p:cNvSpPr>
          <p:nvPr>
            <p:ph type="title"/>
          </p:nvPr>
        </p:nvSpPr>
        <p:spPr>
          <a:xfrm>
            <a:off x="596069" y="205978"/>
            <a:ext cx="7637995" cy="121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Gill Sans"/>
              <a:buNone/>
              <a:defRPr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body" idx="1"/>
          </p:nvPr>
        </p:nvSpPr>
        <p:spPr>
          <a:xfrm>
            <a:off x="601217" y="1491629"/>
            <a:ext cx="8147247" cy="3102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228600" algn="l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>
                <a:solidFill>
                  <a:srgbClr val="3F3F3F"/>
                </a:solidFill>
              </a:defRPr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>
                <a:solidFill>
                  <a:srgbClr val="3F3F3F"/>
                </a:solidFill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>
                <a:solidFill>
                  <a:srgbClr val="3F3F3F"/>
                </a:solidFill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ftr" idx="11"/>
          </p:nvPr>
        </p:nvSpPr>
        <p:spPr>
          <a:xfrm>
            <a:off x="4788024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7"/>
          <p:cNvSpPr txBox="1"/>
          <p:nvPr/>
        </p:nvSpPr>
        <p:spPr>
          <a:xfrm rot="-2148970">
            <a:off x="4509343" y="2368173"/>
            <a:ext cx="456657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友達數位      AUO Digitech</a:t>
            </a:r>
            <a:endParaRPr sz="2800" b="0" i="0" u="none" strike="noStrike" cap="none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7"/>
          <p:cNvSpPr txBox="1"/>
          <p:nvPr/>
        </p:nvSpPr>
        <p:spPr>
          <a:xfrm rot="-2148970">
            <a:off x="260871" y="2368173"/>
            <a:ext cx="456657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友達數位      AUO Digitech</a:t>
            </a:r>
            <a:endParaRPr sz="2800" b="0" i="0" u="none" strike="noStrike" cap="none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自訂版面配置">
  <p:cSld name="自訂版面配置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9"/>
          <p:cNvSpPr txBox="1">
            <a:spLocks noGrp="1"/>
          </p:cNvSpPr>
          <p:nvPr>
            <p:ph type="ftr" idx="11"/>
          </p:nvPr>
        </p:nvSpPr>
        <p:spPr>
          <a:xfrm>
            <a:off x="4788024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9"/>
          <p:cNvSpPr/>
          <p:nvPr/>
        </p:nvSpPr>
        <p:spPr>
          <a:xfrm rot="10800000" flipH="1">
            <a:off x="-43510" y="-1"/>
            <a:ext cx="2417128" cy="5143501"/>
          </a:xfrm>
          <a:custGeom>
            <a:avLst/>
            <a:gdLst/>
            <a:ahLst/>
            <a:cxnLst/>
            <a:rect l="l" t="t" r="r" b="b"/>
            <a:pathLst>
              <a:path w="2416705" h="5143501" extrusionOk="0">
                <a:moveTo>
                  <a:pt x="43503" y="5143500"/>
                </a:moveTo>
                <a:lnTo>
                  <a:pt x="43503" y="0"/>
                </a:lnTo>
                <a:lnTo>
                  <a:pt x="0" y="1"/>
                </a:lnTo>
                <a:lnTo>
                  <a:pt x="2416705" y="5143501"/>
                </a:lnTo>
                <a:lnTo>
                  <a:pt x="43503" y="5143500"/>
                </a:lnTo>
                <a:close/>
              </a:path>
            </a:pathLst>
          </a:custGeom>
          <a:solidFill>
            <a:srgbClr val="0C0C0C">
              <a:alpha val="784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4" name="Google Shape;34;p19"/>
          <p:cNvSpPr/>
          <p:nvPr/>
        </p:nvSpPr>
        <p:spPr>
          <a:xfrm rot="1500000">
            <a:off x="832128" y="-307020"/>
            <a:ext cx="261694" cy="5146394"/>
          </a:xfrm>
          <a:custGeom>
            <a:avLst/>
            <a:gdLst/>
            <a:ahLst/>
            <a:cxnLst/>
            <a:rect l="l" t="t" r="r" b="b"/>
            <a:pathLst>
              <a:path w="261694" h="5146394" extrusionOk="0">
                <a:moveTo>
                  <a:pt x="11098" y="4645303"/>
                </a:moveTo>
                <a:cubicBezTo>
                  <a:pt x="12071" y="3884242"/>
                  <a:pt x="0" y="863376"/>
                  <a:pt x="16939" y="78936"/>
                </a:cubicBezTo>
                <a:cubicBezTo>
                  <a:pt x="108409" y="43851"/>
                  <a:pt x="143744" y="42053"/>
                  <a:pt x="261694" y="0"/>
                </a:cubicBezTo>
                <a:cubicBezTo>
                  <a:pt x="256049" y="1715465"/>
                  <a:pt x="250405" y="3430929"/>
                  <a:pt x="244760" y="5146394"/>
                </a:cubicBezTo>
              </a:path>
            </a:pathLst>
          </a:custGeom>
          <a:gradFill>
            <a:gsLst>
              <a:gs pos="0">
                <a:srgbClr val="0F8AB1"/>
              </a:gs>
              <a:gs pos="32000">
                <a:srgbClr val="0F8AB1"/>
              </a:gs>
              <a:gs pos="70000">
                <a:srgbClr val="1E4B70"/>
              </a:gs>
              <a:gs pos="10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>
            <a:off x="1871700" y="1959683"/>
            <a:ext cx="6975775" cy="286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3000"/>
              <a:buNone/>
              <a:defRPr sz="3000" b="1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228600" algn="l"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None/>
              <a:defRPr>
                <a:solidFill>
                  <a:srgbClr val="33333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rgbClr val="333333"/>
              </a:buClr>
              <a:buSzPts val="2400"/>
              <a:buNone/>
              <a:defRPr>
                <a:solidFill>
                  <a:srgbClr val="33333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自訂版面配置">
  <p:cSld name="2_自訂版面配置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/>
          <p:nvPr/>
        </p:nvSpPr>
        <p:spPr>
          <a:xfrm>
            <a:off x="-441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10000" h="10000" extrusionOk="0">
                <a:moveTo>
                  <a:pt x="0" y="10000"/>
                </a:moveTo>
                <a:lnTo>
                  <a:pt x="0" y="0"/>
                </a:ln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rgbClr val="0F8AB1"/>
              </a:gs>
              <a:gs pos="32000">
                <a:srgbClr val="0F8AB1"/>
              </a:gs>
              <a:gs pos="70000">
                <a:srgbClr val="1E4B70"/>
              </a:gs>
              <a:gs pos="10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8" name="Google Shape;38;p20"/>
          <p:cNvSpPr/>
          <p:nvPr/>
        </p:nvSpPr>
        <p:spPr>
          <a:xfrm rot="10800000" flipH="1">
            <a:off x="-43952" y="0"/>
            <a:ext cx="2417128" cy="5143501"/>
          </a:xfrm>
          <a:custGeom>
            <a:avLst/>
            <a:gdLst/>
            <a:ahLst/>
            <a:cxnLst/>
            <a:rect l="l" t="t" r="r" b="b"/>
            <a:pathLst>
              <a:path w="2416705" h="5143501" extrusionOk="0">
                <a:moveTo>
                  <a:pt x="43503" y="5143500"/>
                </a:moveTo>
                <a:lnTo>
                  <a:pt x="43503" y="0"/>
                </a:lnTo>
                <a:lnTo>
                  <a:pt x="0" y="1"/>
                </a:lnTo>
                <a:lnTo>
                  <a:pt x="2416705" y="5143501"/>
                </a:lnTo>
                <a:lnTo>
                  <a:pt x="43503" y="5143500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9" name="Google Shape;39;p20"/>
          <p:cNvSpPr/>
          <p:nvPr/>
        </p:nvSpPr>
        <p:spPr>
          <a:xfrm rot="1500000">
            <a:off x="831686" y="-314340"/>
            <a:ext cx="261694" cy="5146394"/>
          </a:xfrm>
          <a:custGeom>
            <a:avLst/>
            <a:gdLst/>
            <a:ahLst/>
            <a:cxnLst/>
            <a:rect l="l" t="t" r="r" b="b"/>
            <a:pathLst>
              <a:path w="261694" h="5146394" extrusionOk="0">
                <a:moveTo>
                  <a:pt x="11098" y="4645303"/>
                </a:moveTo>
                <a:cubicBezTo>
                  <a:pt x="12071" y="3884242"/>
                  <a:pt x="0" y="863376"/>
                  <a:pt x="16939" y="78936"/>
                </a:cubicBezTo>
                <a:cubicBezTo>
                  <a:pt x="108409" y="43851"/>
                  <a:pt x="143744" y="42053"/>
                  <a:pt x="261694" y="0"/>
                </a:cubicBezTo>
                <a:cubicBezTo>
                  <a:pt x="256049" y="1715465"/>
                  <a:pt x="250405" y="3430929"/>
                  <a:pt x="244760" y="5146394"/>
                </a:cubicBezTo>
              </a:path>
            </a:pathLst>
          </a:custGeom>
          <a:gradFill>
            <a:gsLst>
              <a:gs pos="0">
                <a:srgbClr val="0F8AB1"/>
              </a:gs>
              <a:gs pos="32000">
                <a:srgbClr val="0F8AB1"/>
              </a:gs>
              <a:gs pos="70000">
                <a:srgbClr val="1E4B70"/>
              </a:gs>
              <a:gs pos="10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" name="Google Shape;40;p20"/>
          <p:cNvSpPr txBox="1">
            <a:spLocks noGrp="1"/>
          </p:cNvSpPr>
          <p:nvPr>
            <p:ph type="ftr" idx="11"/>
          </p:nvPr>
        </p:nvSpPr>
        <p:spPr>
          <a:xfrm>
            <a:off x="4788024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body" idx="1"/>
          </p:nvPr>
        </p:nvSpPr>
        <p:spPr>
          <a:xfrm>
            <a:off x="1871700" y="1959683"/>
            <a:ext cx="6975775" cy="2862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228600" algn="l">
              <a:spcBef>
                <a:spcPts val="560"/>
              </a:spcBef>
              <a:spcAft>
                <a:spcPts val="0"/>
              </a:spcAft>
              <a:buClr>
                <a:srgbClr val="333333"/>
              </a:buClr>
              <a:buSzPts val="2800"/>
              <a:buNone/>
              <a:defRPr>
                <a:solidFill>
                  <a:srgbClr val="33333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rgbClr val="333333"/>
              </a:buClr>
              <a:buSzPts val="2400"/>
              <a:buNone/>
              <a:defRPr>
                <a:solidFill>
                  <a:srgbClr val="33333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自訂版面配置">
  <p:cSld name="3_自訂版面配置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 txBox="1">
            <a:spLocks noGrp="1"/>
          </p:cNvSpPr>
          <p:nvPr>
            <p:ph type="ftr" idx="11"/>
          </p:nvPr>
        </p:nvSpPr>
        <p:spPr>
          <a:xfrm>
            <a:off x="4788024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/>
          <p:nvPr/>
        </p:nvSpPr>
        <p:spPr>
          <a:xfrm rot="10800000" flipH="1">
            <a:off x="0" y="-22579"/>
            <a:ext cx="4945870" cy="5166077"/>
          </a:xfrm>
          <a:custGeom>
            <a:avLst/>
            <a:gdLst/>
            <a:ahLst/>
            <a:cxnLst/>
            <a:rect l="l" t="t" r="r" b="b"/>
            <a:pathLst>
              <a:path w="4945005" h="5166077" extrusionOk="0">
                <a:moveTo>
                  <a:pt x="11287" y="5166077"/>
                </a:moveTo>
                <a:cubicBezTo>
                  <a:pt x="7525" y="3450165"/>
                  <a:pt x="3762" y="1734254"/>
                  <a:pt x="0" y="18342"/>
                </a:cubicBezTo>
                <a:lnTo>
                  <a:pt x="2528300" y="0"/>
                </a:lnTo>
                <a:lnTo>
                  <a:pt x="4945005" y="5143500"/>
                </a:lnTo>
                <a:lnTo>
                  <a:pt x="11287" y="5166077"/>
                </a:lnTo>
                <a:close/>
              </a:path>
            </a:pathLst>
          </a:custGeom>
          <a:solidFill>
            <a:schemeClr val="dk1">
              <a:alpha val="784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5" name="Google Shape;45;p21"/>
          <p:cNvSpPr/>
          <p:nvPr/>
        </p:nvSpPr>
        <p:spPr>
          <a:xfrm rot="1500000">
            <a:off x="3274340" y="-361683"/>
            <a:ext cx="228474" cy="5876770"/>
          </a:xfrm>
          <a:custGeom>
            <a:avLst/>
            <a:gdLst/>
            <a:ahLst/>
            <a:cxnLst/>
            <a:rect l="l" t="t" r="r" b="b"/>
            <a:pathLst>
              <a:path w="228474" h="5876770" extrusionOk="0">
                <a:moveTo>
                  <a:pt x="0" y="96029"/>
                </a:moveTo>
                <a:lnTo>
                  <a:pt x="228474" y="0"/>
                </a:lnTo>
                <a:cubicBezTo>
                  <a:pt x="225605" y="1924609"/>
                  <a:pt x="222735" y="3849217"/>
                  <a:pt x="219866" y="5773826"/>
                </a:cubicBezTo>
                <a:lnTo>
                  <a:pt x="9369" y="5876770"/>
                </a:lnTo>
                <a:lnTo>
                  <a:pt x="0" y="96029"/>
                </a:lnTo>
                <a:close/>
              </a:path>
            </a:pathLst>
          </a:custGeom>
          <a:gradFill>
            <a:gsLst>
              <a:gs pos="0">
                <a:srgbClr val="0F8AB1"/>
              </a:gs>
              <a:gs pos="32000">
                <a:srgbClr val="0F8AB1"/>
              </a:gs>
              <a:gs pos="70000">
                <a:srgbClr val="1E4B70"/>
              </a:gs>
              <a:gs pos="10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" name="Google Shape;46;p21"/>
          <p:cNvSpPr txBox="1">
            <a:spLocks noGrp="1"/>
          </p:cNvSpPr>
          <p:nvPr>
            <p:ph type="body" idx="1"/>
          </p:nvPr>
        </p:nvSpPr>
        <p:spPr>
          <a:xfrm>
            <a:off x="530551" y="996574"/>
            <a:ext cx="2421269" cy="1719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98E"/>
              </a:buClr>
              <a:buSzPts val="3000"/>
              <a:buFont typeface="Arial"/>
              <a:buNone/>
              <a:defRPr sz="3000" b="1">
                <a:solidFill>
                  <a:srgbClr val="0069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body" idx="2"/>
          </p:nvPr>
        </p:nvSpPr>
        <p:spPr>
          <a:xfrm>
            <a:off x="4427984" y="996575"/>
            <a:ext cx="4392488" cy="359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•"/>
              <a:defRPr/>
            </a:lvl1pPr>
            <a:lvl2pPr marL="914400" lvl="1" indent="-228600" algn="l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>
                <a:solidFill>
                  <a:srgbClr val="3F3F3F"/>
                </a:solidFill>
              </a:defRPr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>
                <a:solidFill>
                  <a:srgbClr val="3F3F3F"/>
                </a:solidFill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>
                <a:solidFill>
                  <a:srgbClr val="3F3F3F"/>
                </a:solidFill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自訂版面配置">
  <p:cSld name="1_自訂版面配置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2"/>
          <p:cNvSpPr txBox="1">
            <a:spLocks noGrp="1"/>
          </p:cNvSpPr>
          <p:nvPr>
            <p:ph type="ftr" idx="11"/>
          </p:nvPr>
        </p:nvSpPr>
        <p:spPr>
          <a:xfrm>
            <a:off x="4788024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2"/>
          <p:cNvSpPr/>
          <p:nvPr/>
        </p:nvSpPr>
        <p:spPr>
          <a:xfrm>
            <a:off x="-1" y="0"/>
            <a:ext cx="9143559" cy="5143500"/>
          </a:xfrm>
          <a:custGeom>
            <a:avLst/>
            <a:gdLst/>
            <a:ahLst/>
            <a:cxnLst/>
            <a:rect l="l" t="t" r="r" b="b"/>
            <a:pathLst>
              <a:path w="10000" h="10000" extrusionOk="0">
                <a:moveTo>
                  <a:pt x="0" y="10000"/>
                </a:moveTo>
                <a:lnTo>
                  <a:pt x="0" y="0"/>
                </a:ln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rgbClr val="0F8AB1"/>
              </a:gs>
              <a:gs pos="32000">
                <a:srgbClr val="0F8AB1"/>
              </a:gs>
              <a:gs pos="70000">
                <a:srgbClr val="1E4B70"/>
              </a:gs>
              <a:gs pos="10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1" name="Google Shape;51;p22"/>
          <p:cNvSpPr/>
          <p:nvPr/>
        </p:nvSpPr>
        <p:spPr>
          <a:xfrm rot="10800000" flipH="1">
            <a:off x="0" y="-40502"/>
            <a:ext cx="4945870" cy="5184000"/>
          </a:xfrm>
          <a:custGeom>
            <a:avLst/>
            <a:gdLst/>
            <a:ahLst/>
            <a:cxnLst/>
            <a:rect l="l" t="t" r="r" b="b"/>
            <a:pathLst>
              <a:path w="4945005" h="5166077" extrusionOk="0">
                <a:moveTo>
                  <a:pt x="11287" y="5166077"/>
                </a:moveTo>
                <a:cubicBezTo>
                  <a:pt x="7525" y="3450165"/>
                  <a:pt x="3762" y="1734254"/>
                  <a:pt x="0" y="18342"/>
                </a:cubicBezTo>
                <a:lnTo>
                  <a:pt x="2528300" y="0"/>
                </a:lnTo>
                <a:lnTo>
                  <a:pt x="4945005" y="5143500"/>
                </a:lnTo>
                <a:lnTo>
                  <a:pt x="11287" y="5166077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2" name="Google Shape;52;p22"/>
          <p:cNvSpPr/>
          <p:nvPr/>
        </p:nvSpPr>
        <p:spPr>
          <a:xfrm rot="1500000">
            <a:off x="3274340" y="-361683"/>
            <a:ext cx="228474" cy="5876770"/>
          </a:xfrm>
          <a:custGeom>
            <a:avLst/>
            <a:gdLst/>
            <a:ahLst/>
            <a:cxnLst/>
            <a:rect l="l" t="t" r="r" b="b"/>
            <a:pathLst>
              <a:path w="228474" h="5876770" extrusionOk="0">
                <a:moveTo>
                  <a:pt x="0" y="96029"/>
                </a:moveTo>
                <a:lnTo>
                  <a:pt x="228474" y="0"/>
                </a:lnTo>
                <a:cubicBezTo>
                  <a:pt x="225605" y="1924609"/>
                  <a:pt x="222735" y="3849217"/>
                  <a:pt x="219866" y="5773826"/>
                </a:cubicBezTo>
                <a:lnTo>
                  <a:pt x="9369" y="5876770"/>
                </a:lnTo>
                <a:lnTo>
                  <a:pt x="0" y="96029"/>
                </a:lnTo>
                <a:close/>
              </a:path>
            </a:pathLst>
          </a:custGeom>
          <a:gradFill>
            <a:gsLst>
              <a:gs pos="0">
                <a:srgbClr val="0F8AB1"/>
              </a:gs>
              <a:gs pos="32000">
                <a:srgbClr val="0F8AB1"/>
              </a:gs>
              <a:gs pos="70000">
                <a:srgbClr val="1E4B70"/>
              </a:gs>
              <a:gs pos="10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1"/>
          </p:nvPr>
        </p:nvSpPr>
        <p:spPr>
          <a:xfrm>
            <a:off x="530551" y="996574"/>
            <a:ext cx="2421269" cy="1647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98E"/>
              </a:buClr>
              <a:buSzPts val="3000"/>
              <a:buFont typeface="Arial"/>
              <a:buNone/>
              <a:defRPr sz="3000" b="1">
                <a:solidFill>
                  <a:srgbClr val="0069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body" idx="2"/>
          </p:nvPr>
        </p:nvSpPr>
        <p:spPr>
          <a:xfrm>
            <a:off x="4427984" y="996575"/>
            <a:ext cx="4392488" cy="359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228600" algn="l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>
                <a:solidFill>
                  <a:srgbClr val="3F3F3F"/>
                </a:solidFill>
              </a:defRPr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>
                <a:solidFill>
                  <a:srgbClr val="3F3F3F"/>
                </a:solidFill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>
                <a:solidFill>
                  <a:srgbClr val="3F3F3F"/>
                </a:solidFill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>
                <a:solidFill>
                  <a:srgbClr val="3F3F3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自訂版面配置">
  <p:cSld name="5_自訂版面配置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3"/>
          <p:cNvSpPr txBox="1">
            <a:spLocks noGrp="1"/>
          </p:cNvSpPr>
          <p:nvPr>
            <p:ph type="title"/>
          </p:nvPr>
        </p:nvSpPr>
        <p:spPr>
          <a:xfrm>
            <a:off x="590872" y="205978"/>
            <a:ext cx="7715200" cy="121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Gill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ftr" idx="11"/>
          </p:nvPr>
        </p:nvSpPr>
        <p:spPr>
          <a:xfrm>
            <a:off x="4788024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8" name="Google Shape;58;p23"/>
          <p:cNvGrpSpPr/>
          <p:nvPr/>
        </p:nvGrpSpPr>
        <p:grpSpPr>
          <a:xfrm>
            <a:off x="657225" y="3786885"/>
            <a:ext cx="2474395" cy="619125"/>
            <a:chOff x="657225" y="3786885"/>
            <a:chExt cx="2474395" cy="619125"/>
          </a:xfrm>
        </p:grpSpPr>
        <p:sp>
          <p:nvSpPr>
            <p:cNvPr id="59" name="Google Shape;59;p23"/>
            <p:cNvSpPr/>
            <p:nvPr/>
          </p:nvSpPr>
          <p:spPr>
            <a:xfrm>
              <a:off x="657225" y="3786885"/>
              <a:ext cx="978347" cy="593252"/>
            </a:xfrm>
            <a:prstGeom prst="rect">
              <a:avLst/>
            </a:prstGeom>
            <a:solidFill>
              <a:srgbClr val="2772E1"/>
            </a:solidFill>
            <a:ln w="38100" cap="flat" cmpd="sng">
              <a:solidFill>
                <a:srgbClr val="2772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pic>
          <p:nvPicPr>
            <p:cNvPr id="60" name="Google Shape;60;p23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26695" y="3786885"/>
              <a:ext cx="1304925" cy="619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1" name="Google Shape;61;p23"/>
          <p:cNvGrpSpPr/>
          <p:nvPr/>
        </p:nvGrpSpPr>
        <p:grpSpPr>
          <a:xfrm>
            <a:off x="657225" y="1125705"/>
            <a:ext cx="6955845" cy="638175"/>
            <a:chOff x="657225" y="1125705"/>
            <a:chExt cx="6955845" cy="638175"/>
          </a:xfrm>
        </p:grpSpPr>
        <p:sp>
          <p:nvSpPr>
            <p:cNvPr id="62" name="Google Shape;62;p23"/>
            <p:cNvSpPr/>
            <p:nvPr/>
          </p:nvSpPr>
          <p:spPr>
            <a:xfrm>
              <a:off x="657225" y="1125705"/>
              <a:ext cx="978346" cy="593252"/>
            </a:xfrm>
            <a:prstGeom prst="rect">
              <a:avLst/>
            </a:prstGeom>
            <a:solidFill>
              <a:srgbClr val="A5A5A5"/>
            </a:solidFill>
            <a:ln w="381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3" name="Google Shape;63;p23"/>
            <p:cNvSpPr/>
            <p:nvPr/>
          </p:nvSpPr>
          <p:spPr>
            <a:xfrm>
              <a:off x="5157065" y="1125705"/>
              <a:ext cx="978345" cy="593252"/>
            </a:xfrm>
            <a:prstGeom prst="rect">
              <a:avLst/>
            </a:prstGeom>
            <a:solidFill>
              <a:srgbClr val="F75B66"/>
            </a:solidFill>
            <a:ln w="38100" cap="flat" cmpd="sng">
              <a:solidFill>
                <a:srgbClr val="F75B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4" name="Google Shape;64;p2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826695" y="1125705"/>
              <a:ext cx="1304925" cy="638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2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327195" y="1125705"/>
              <a:ext cx="1285875" cy="619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6" name="Google Shape;66;p23"/>
          <p:cNvGrpSpPr/>
          <p:nvPr/>
        </p:nvGrpSpPr>
        <p:grpSpPr>
          <a:xfrm>
            <a:off x="657225" y="2019115"/>
            <a:ext cx="6965370" cy="619125"/>
            <a:chOff x="657225" y="1807245"/>
            <a:chExt cx="6965370" cy="619125"/>
          </a:xfrm>
        </p:grpSpPr>
        <p:sp>
          <p:nvSpPr>
            <p:cNvPr id="67" name="Google Shape;67;p23"/>
            <p:cNvSpPr/>
            <p:nvPr/>
          </p:nvSpPr>
          <p:spPr>
            <a:xfrm>
              <a:off x="5157065" y="1807245"/>
              <a:ext cx="978346" cy="593252"/>
            </a:xfrm>
            <a:prstGeom prst="rect">
              <a:avLst/>
            </a:prstGeom>
            <a:solidFill>
              <a:srgbClr val="F1AC01"/>
            </a:solidFill>
            <a:ln w="38100" cap="flat" cmpd="sng">
              <a:solidFill>
                <a:srgbClr val="F1AC0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" name="Google Shape;68;p23"/>
            <p:cNvSpPr/>
            <p:nvPr/>
          </p:nvSpPr>
          <p:spPr>
            <a:xfrm>
              <a:off x="657225" y="1807245"/>
              <a:ext cx="978346" cy="593252"/>
            </a:xfrm>
            <a:prstGeom prst="rect">
              <a:avLst/>
            </a:prstGeom>
            <a:solidFill>
              <a:srgbClr val="5B5245"/>
            </a:solidFill>
            <a:ln w="38100" cap="flat" cmpd="sng">
              <a:solidFill>
                <a:srgbClr val="5B524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pic>
          <p:nvPicPr>
            <p:cNvPr id="69" name="Google Shape;69;p2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826695" y="1807245"/>
              <a:ext cx="1304925" cy="619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" name="Google Shape;70;p23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6327195" y="1807245"/>
              <a:ext cx="1295400" cy="6191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1" name="Google Shape;71;p23"/>
          <p:cNvSpPr/>
          <p:nvPr/>
        </p:nvSpPr>
        <p:spPr>
          <a:xfrm>
            <a:off x="657225" y="2893475"/>
            <a:ext cx="978346" cy="593252"/>
          </a:xfrm>
          <a:prstGeom prst="rect">
            <a:avLst/>
          </a:prstGeom>
          <a:solidFill>
            <a:srgbClr val="449E9A"/>
          </a:solidFill>
          <a:ln w="38100" cap="flat" cmpd="sng">
            <a:solidFill>
              <a:srgbClr val="449E9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3"/>
          <p:cNvSpPr/>
          <p:nvPr/>
        </p:nvSpPr>
        <p:spPr>
          <a:xfrm>
            <a:off x="5157065" y="2893475"/>
            <a:ext cx="978346" cy="593252"/>
          </a:xfrm>
          <a:prstGeom prst="rect">
            <a:avLst/>
          </a:prstGeom>
          <a:solidFill>
            <a:srgbClr val="93895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2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826695" y="2893475"/>
            <a:ext cx="1304925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2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327195" y="2893475"/>
            <a:ext cx="1304925" cy="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2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6417205" y="3741880"/>
            <a:ext cx="12954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23"/>
          <p:cNvSpPr/>
          <p:nvPr/>
        </p:nvSpPr>
        <p:spPr>
          <a:xfrm>
            <a:off x="5427095" y="3876895"/>
            <a:ext cx="52931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TXT</a:t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5" descr="C:\Documents and Settings\tomcctang\桌面\auo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043863" y="285750"/>
            <a:ext cx="814387" cy="2889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5"/>
          <p:cNvSpPr/>
          <p:nvPr/>
        </p:nvSpPr>
        <p:spPr>
          <a:xfrm rot="5400000" flipH="1">
            <a:off x="-208785" y="303889"/>
            <a:ext cx="989070" cy="381292"/>
          </a:xfrm>
          <a:custGeom>
            <a:avLst/>
            <a:gdLst/>
            <a:ahLst/>
            <a:cxnLst/>
            <a:rect l="l" t="t" r="r" b="b"/>
            <a:pathLst>
              <a:path w="10000" h="10000" extrusionOk="0">
                <a:moveTo>
                  <a:pt x="0" y="10000"/>
                </a:moveTo>
                <a:lnTo>
                  <a:pt x="2000" y="0"/>
                </a:ln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rgbClr val="0F8AB1"/>
              </a:gs>
              <a:gs pos="32000">
                <a:srgbClr val="0F8AB1"/>
              </a:gs>
              <a:gs pos="70000">
                <a:srgbClr val="1E4B70"/>
              </a:gs>
              <a:gs pos="100000">
                <a:srgbClr val="1E4B70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" name="Google Shape;8;p15"/>
          <p:cNvSpPr txBox="1">
            <a:spLocks noGrp="1"/>
          </p:cNvSpPr>
          <p:nvPr>
            <p:ph type="title"/>
          </p:nvPr>
        </p:nvSpPr>
        <p:spPr>
          <a:xfrm>
            <a:off x="590872" y="205978"/>
            <a:ext cx="7715200" cy="121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Gill Sans"/>
              <a:buNone/>
              <a:defRPr sz="3200" b="1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5"/>
          <p:cNvSpPr txBox="1">
            <a:spLocks noGrp="1"/>
          </p:cNvSpPr>
          <p:nvPr>
            <p:ph type="body" idx="1"/>
          </p:nvPr>
        </p:nvSpPr>
        <p:spPr>
          <a:xfrm>
            <a:off x="590872" y="1491629"/>
            <a:ext cx="8229600" cy="3102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5"/>
          <p:cNvSpPr txBox="1">
            <a:spLocks noGrp="1"/>
          </p:cNvSpPr>
          <p:nvPr>
            <p:ph type="ftr" idx="11"/>
          </p:nvPr>
        </p:nvSpPr>
        <p:spPr>
          <a:xfrm>
            <a:off x="4788024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5"/>
          <p:cNvSpPr txBox="1"/>
          <p:nvPr/>
        </p:nvSpPr>
        <p:spPr>
          <a:xfrm>
            <a:off x="602940" y="4983192"/>
            <a:ext cx="3429000" cy="16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45700" rIns="72000" bIns="45700" anchor="b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" b="0" i="0" u="none" strike="noStrike" cap="none">
                <a:solidFill>
                  <a:srgbClr val="7F7F7F"/>
                </a:solidFill>
                <a:latin typeface="Gill Sans"/>
                <a:ea typeface="Gill Sans"/>
                <a:cs typeface="Gill Sans"/>
                <a:sym typeface="Gill Sans"/>
              </a:rPr>
              <a:t>© 2021 AUO Digitech Inc. – Proprietary and Confidential</a:t>
            </a:r>
            <a:endParaRPr/>
          </a:p>
        </p:txBody>
      </p:sp>
      <p:pic>
        <p:nvPicPr>
          <p:cNvPr id="12" name="Google Shape;12;p15" descr="AUODigitech_標誌 _cs6_直式_英文_名稱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531927" y="4663093"/>
            <a:ext cx="1411303" cy="3204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"/>
          <p:cNvSpPr txBox="1">
            <a:spLocks noGrp="1"/>
          </p:cNvSpPr>
          <p:nvPr>
            <p:ph type="ctrTitle"/>
          </p:nvPr>
        </p:nvSpPr>
        <p:spPr>
          <a:xfrm>
            <a:off x="760040" y="1669827"/>
            <a:ext cx="7772400" cy="2054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3A2"/>
              </a:buClr>
              <a:buSzPts val="4400"/>
              <a:buFont typeface="Gill Sans"/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隆達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肢體辨識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智慧攝像頭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2" name="Google Shape;82;p1"/>
          <p:cNvSpPr txBox="1">
            <a:spLocks noGrp="1"/>
          </p:cNvSpPr>
          <p:nvPr>
            <p:ph type="subTitle" idx="1"/>
          </p:nvPr>
        </p:nvSpPr>
        <p:spPr>
          <a:xfrm>
            <a:off x="760040" y="3651870"/>
            <a:ext cx="6400800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Gill Sans"/>
              <a:buNone/>
            </a:pPr>
            <a:r>
              <a:rPr lang="en-US" dirty="0">
                <a:solidFill>
                  <a:srgbClr val="7F7F7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Esther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Gill Sans"/>
              <a:buNone/>
            </a:pPr>
            <a:r>
              <a:rPr lang="en-US" dirty="0">
                <a:solidFill>
                  <a:srgbClr val="7F7F7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</a:t>
            </a:r>
            <a:r>
              <a:rPr lang="en-US" altLang="zh-TW" dirty="0">
                <a:solidFill>
                  <a:srgbClr val="7F7F7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dirty="0">
                <a:solidFill>
                  <a:srgbClr val="7F7F7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en-US" altLang="zh-TW" dirty="0">
                <a:solidFill>
                  <a:srgbClr val="7F7F7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07/05</a:t>
            </a:r>
            <a:endParaRPr dirty="0">
              <a:solidFill>
                <a:srgbClr val="7F7F7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B84A6C01-70F3-89BA-BC77-4616B4EFBA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685800" indent="-45720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bg1"/>
                </a:solidFill>
              </a:rPr>
              <a:t>需求提案</a:t>
            </a:r>
            <a:endParaRPr lang="en-US" altLang="zh-TW" dirty="0">
              <a:solidFill>
                <a:schemeClr val="bg1"/>
              </a:solidFill>
            </a:endParaRPr>
          </a:p>
          <a:p>
            <a:pPr marL="1200150" lvl="1" indent="-514350">
              <a:buClr>
                <a:schemeClr val="bg1"/>
              </a:buClr>
              <a:buFont typeface="+mj-lt"/>
              <a:buAutoNum type="arabicPeriod"/>
            </a:pPr>
            <a:r>
              <a:rPr lang="zh-TW" altLang="en-US" dirty="0">
                <a:solidFill>
                  <a:schemeClr val="bg1"/>
                </a:solidFill>
              </a:rPr>
              <a:t>產品電漿清潔過程監控</a:t>
            </a:r>
            <a:endParaRPr lang="en-US" altLang="zh-TW" dirty="0">
              <a:solidFill>
                <a:schemeClr val="bg1"/>
              </a:solidFill>
            </a:endParaRPr>
          </a:p>
          <a:p>
            <a:pPr marL="1200150" lvl="1" indent="-514350">
              <a:buClr>
                <a:schemeClr val="bg1"/>
              </a:buClr>
              <a:buFont typeface="+mj-lt"/>
              <a:buAutoNum type="arabicPeriod"/>
            </a:pPr>
            <a:r>
              <a:rPr lang="zh-TW" altLang="en-US" dirty="0">
                <a:solidFill>
                  <a:schemeClr val="bg1"/>
                </a:solidFill>
              </a:rPr>
              <a:t>產品切割後清潔動作監控</a:t>
            </a:r>
            <a:endParaRPr lang="en-US" altLang="zh-TW" dirty="0">
              <a:solidFill>
                <a:schemeClr val="bg1"/>
              </a:solidFill>
            </a:endParaRPr>
          </a:p>
          <a:p>
            <a:pPr marL="1200150" lvl="1" indent="-514350">
              <a:buClr>
                <a:schemeClr val="bg1"/>
              </a:buClr>
              <a:buFont typeface="+mj-lt"/>
              <a:buAutoNum type="arabicPeriod"/>
            </a:pPr>
            <a:r>
              <a:rPr lang="zh-TW" altLang="en-US" dirty="0">
                <a:solidFill>
                  <a:schemeClr val="bg1"/>
                </a:solidFill>
              </a:rPr>
              <a:t>打線機產品拾取監控</a:t>
            </a:r>
            <a:endParaRPr lang="en-US" altLang="zh-TW" dirty="0">
              <a:solidFill>
                <a:schemeClr val="bg1"/>
              </a:solidFill>
            </a:endParaRPr>
          </a:p>
          <a:p>
            <a:pPr marL="1200150" lvl="1" indent="-514350">
              <a:buFont typeface="+mj-lt"/>
              <a:buAutoNum type="arabicPeriod"/>
            </a:pPr>
            <a:endParaRPr lang="en-US" altLang="zh-TW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797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992F28-CDFD-4661-B8C8-D7EED69D8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742950" indent="-514350">
              <a:buFont typeface="+mj-lt"/>
              <a:buAutoNum type="arabicPeriod"/>
            </a:pPr>
            <a:r>
              <a:rPr lang="zh-TW" altLang="en-US" dirty="0"/>
              <a:t>產品電漿清潔過程監控</a:t>
            </a:r>
            <a:endParaRPr lang="en-US" alt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98DD4BD-AE33-86AA-8B15-2B2741F7377C}"/>
              </a:ext>
            </a:extLst>
          </p:cNvPr>
          <p:cNvSpPr txBox="1"/>
          <p:nvPr/>
        </p:nvSpPr>
        <p:spPr>
          <a:xfrm>
            <a:off x="1332907" y="698401"/>
            <a:ext cx="616431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800" dirty="0"/>
              <a:t>專案目的</a:t>
            </a:r>
            <a:r>
              <a:rPr lang="en-US" altLang="zh-TW" sz="800" dirty="0"/>
              <a:t>:</a:t>
            </a:r>
            <a:r>
              <a:rPr lang="zh-TW" altLang="en-US" sz="800" dirty="0"/>
              <a:t> 監控該物料有進行過帳，並且確保產品在簍空的彈夾下做清洗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D71A9A3-D4B3-2995-0B12-9D1D509048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499"/>
          <a:stretch/>
        </p:blipFill>
        <p:spPr>
          <a:xfrm>
            <a:off x="561286" y="946066"/>
            <a:ext cx="3632540" cy="1995224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22832330-DBD2-8DC8-8DC9-F4C32E76F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319" y="3132213"/>
            <a:ext cx="3596952" cy="1801524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A2BAEBB-352D-F361-D688-1A7ECC58742C}"/>
              </a:ext>
            </a:extLst>
          </p:cNvPr>
          <p:cNvSpPr txBox="1"/>
          <p:nvPr/>
        </p:nvSpPr>
        <p:spPr>
          <a:xfrm>
            <a:off x="4486715" y="1048256"/>
            <a:ext cx="457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200" dirty="0"/>
              <a:t>步驟一:彈匣過帳</a:t>
            </a:r>
            <a:endParaRPr lang="en-US" altLang="zh-TW" sz="1200" dirty="0"/>
          </a:p>
          <a:p>
            <a:r>
              <a:rPr lang="zh-TW" altLang="en-US" sz="1200" b="1" dirty="0">
                <a:solidFill>
                  <a:srgbClr val="0070C0"/>
                </a:solidFill>
              </a:rPr>
              <a:t>可否取得廠端過帳資訊</a:t>
            </a:r>
            <a:r>
              <a:rPr lang="en-US" altLang="zh-TW" sz="1200" b="1" dirty="0">
                <a:solidFill>
                  <a:srgbClr val="0070C0"/>
                </a:solidFill>
              </a:rPr>
              <a:t>?</a:t>
            </a:r>
          </a:p>
          <a:p>
            <a:r>
              <a:rPr lang="zh-TW" altLang="en-US" sz="1200" dirty="0"/>
              <a:t>可以→串聯廠端系統，獲取過帳紀錄</a:t>
            </a:r>
          </a:p>
          <a:p>
            <a:r>
              <a:rPr lang="zh-TW" altLang="en-US" sz="1200" dirty="0"/>
              <a:t>不可以→利用視覺辨識，進行過帳資料偵測</a:t>
            </a:r>
            <a:r>
              <a:rPr lang="en-US" altLang="zh-TW" sz="1200" dirty="0"/>
              <a:t>(</a:t>
            </a:r>
            <a:r>
              <a:rPr lang="zh-TW" altLang="en-US" sz="1200" dirty="0"/>
              <a:t>拿取掃描器</a:t>
            </a:r>
            <a:r>
              <a:rPr lang="en-US" altLang="zh-TW" sz="1200" dirty="0"/>
              <a:t>)</a:t>
            </a:r>
            <a:r>
              <a:rPr lang="zh-TW" altLang="en-US" sz="1200" dirty="0"/>
              <a:t>，但須要有該站獨立過帳區域</a:t>
            </a:r>
            <a:r>
              <a:rPr lang="en-US" altLang="zh-TW" sz="1200" dirty="0"/>
              <a:t>(</a:t>
            </a:r>
            <a:r>
              <a:rPr lang="zh-TW" altLang="en-US" sz="1200" b="1" dirty="0">
                <a:solidFill>
                  <a:srgbClr val="0070C0"/>
                </a:solidFill>
              </a:rPr>
              <a:t>不可與其他站混用</a:t>
            </a:r>
            <a:r>
              <a:rPr lang="en-US" altLang="zh-TW" sz="1200" dirty="0"/>
              <a:t>)</a:t>
            </a:r>
          </a:p>
          <a:p>
            <a:endParaRPr lang="en-US" altLang="zh-TW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200" dirty="0"/>
              <a:t>步驟三</a:t>
            </a:r>
            <a:r>
              <a:rPr lang="en-US" altLang="zh-TW" sz="1200" dirty="0"/>
              <a:t>:</a:t>
            </a:r>
            <a:r>
              <a:rPr lang="zh-TW" altLang="en-US" sz="1200" dirty="0"/>
              <a:t>彈匣放入機台</a:t>
            </a:r>
            <a:endParaRPr lang="en-US" altLang="zh-TW" sz="1200" dirty="0"/>
          </a:p>
          <a:p>
            <a:r>
              <a:rPr lang="zh-TW" altLang="en-US" sz="1200" dirty="0"/>
              <a:t>偵測放入彈夾是否為簍空彈夾</a:t>
            </a:r>
            <a:endParaRPr lang="en-US" altLang="zh-TW" sz="1200" dirty="0"/>
          </a:p>
          <a:p>
            <a:endParaRPr lang="en-US" altLang="zh-TW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200" dirty="0"/>
              <a:t>偵測方式</a:t>
            </a:r>
            <a:endParaRPr lang="en-US" altLang="zh-TW" sz="1200" dirty="0"/>
          </a:p>
          <a:p>
            <a:r>
              <a:rPr lang="zh-TW" altLang="en-US" sz="1200" dirty="0"/>
              <a:t>全天偵測</a:t>
            </a:r>
            <a:endParaRPr lang="en-US" altLang="zh-TW" sz="1200" dirty="0"/>
          </a:p>
          <a:p>
            <a:r>
              <a:rPr lang="zh-TW" altLang="en-US" sz="1200" dirty="0"/>
              <a:t>現場警報</a:t>
            </a:r>
            <a:r>
              <a:rPr lang="en-US" altLang="zh-TW" sz="1200" dirty="0"/>
              <a:t>: </a:t>
            </a:r>
            <a:r>
              <a:rPr lang="zh-TW" altLang="en-US" sz="1200" dirty="0"/>
              <a:t>需有警報燈光</a:t>
            </a:r>
            <a:r>
              <a:rPr lang="en-US" altLang="zh-TW" sz="1200" dirty="0"/>
              <a:t>+</a:t>
            </a:r>
            <a:r>
              <a:rPr lang="zh-TW" altLang="en-US" sz="1200" dirty="0"/>
              <a:t>聲音</a:t>
            </a:r>
            <a:endParaRPr lang="en-US" altLang="zh-TW" sz="1200" dirty="0"/>
          </a:p>
          <a:p>
            <a:r>
              <a:rPr lang="zh-TW" altLang="en-US" sz="1200" dirty="0"/>
              <a:t>事件紀錄</a:t>
            </a:r>
            <a:r>
              <a:rPr lang="en-US" altLang="zh-TW" sz="1200" dirty="0"/>
              <a:t>: log</a:t>
            </a:r>
            <a:r>
              <a:rPr lang="zh-TW" altLang="en-US" sz="1200" dirty="0"/>
              <a:t>紀錄，並上傳至廠端</a:t>
            </a:r>
            <a:r>
              <a:rPr lang="en-US" altLang="zh-TW" sz="1200" dirty="0"/>
              <a:t>FTP(</a:t>
            </a:r>
            <a:r>
              <a:rPr lang="zh-TW" altLang="en-US" sz="1200" dirty="0"/>
              <a:t>每</a:t>
            </a:r>
            <a:r>
              <a:rPr lang="en-US" altLang="zh-TW" sz="1200" dirty="0"/>
              <a:t>3</a:t>
            </a:r>
            <a:r>
              <a:rPr lang="zh-TW" altLang="en-US" sz="1200" dirty="0"/>
              <a:t>小時更新</a:t>
            </a:r>
            <a:r>
              <a:rPr lang="en-US" altLang="zh-TW" sz="1200" dirty="0"/>
              <a:t>)</a:t>
            </a:r>
          </a:p>
          <a:p>
            <a:endParaRPr lang="en-US" altLang="zh-TW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200" dirty="0"/>
              <a:t>硬體配置</a:t>
            </a:r>
            <a:endParaRPr lang="en-US" altLang="zh-TW" sz="1200" dirty="0"/>
          </a:p>
          <a:p>
            <a:r>
              <a:rPr lang="zh-TW" altLang="en-US" sz="1200" dirty="0"/>
              <a:t>攝像頭*</a:t>
            </a:r>
            <a:r>
              <a:rPr lang="en-US" altLang="zh-TW" sz="1200" dirty="0"/>
              <a:t>2</a:t>
            </a:r>
            <a:r>
              <a:rPr lang="zh-TW" altLang="en-US" sz="1200" dirty="0"/>
              <a:t> </a:t>
            </a:r>
            <a:r>
              <a:rPr lang="en-US" altLang="zh-TW" sz="1200" dirty="0"/>
              <a:t>(</a:t>
            </a:r>
            <a:r>
              <a:rPr lang="zh-TW" altLang="en-US" sz="1200" dirty="0"/>
              <a:t>過帳區、清洗機台門口</a:t>
            </a:r>
            <a:r>
              <a:rPr lang="en-US" altLang="zh-TW" sz="1200" dirty="0"/>
              <a:t>)</a:t>
            </a:r>
          </a:p>
          <a:p>
            <a:r>
              <a:rPr lang="en-US" altLang="zh-TW" sz="1200" dirty="0"/>
              <a:t>Edge Device</a:t>
            </a:r>
            <a:r>
              <a:rPr lang="zh-TW" altLang="en-US" sz="1200" dirty="0"/>
              <a:t>*</a:t>
            </a:r>
            <a:r>
              <a:rPr lang="en-US" altLang="zh-TW" sz="1200" dirty="0"/>
              <a:t>1</a:t>
            </a:r>
          </a:p>
          <a:p>
            <a:r>
              <a:rPr lang="en-US" altLang="zh-TW" sz="1200" dirty="0"/>
              <a:t>AI</a:t>
            </a:r>
            <a:r>
              <a:rPr lang="zh-TW" altLang="en-US" sz="1200" dirty="0"/>
              <a:t>模型</a:t>
            </a:r>
            <a:r>
              <a:rPr lang="zh-TW" altLang="en-US" sz="1200" dirty="0">
                <a:solidFill>
                  <a:schemeClr val="tx1"/>
                </a:solidFill>
              </a:rPr>
              <a:t>*</a:t>
            </a:r>
            <a:r>
              <a:rPr lang="en-US" altLang="zh-TW" sz="1200" dirty="0">
                <a:solidFill>
                  <a:schemeClr val="tx1"/>
                </a:solidFill>
              </a:rPr>
              <a:t>2</a:t>
            </a:r>
            <a:r>
              <a:rPr lang="zh-TW" altLang="en-US" sz="1200" dirty="0">
                <a:solidFill>
                  <a:schemeClr val="tx1"/>
                </a:solidFill>
              </a:rPr>
              <a:t> </a:t>
            </a:r>
            <a:r>
              <a:rPr lang="en-US" altLang="zh-TW" sz="1200" dirty="0">
                <a:solidFill>
                  <a:schemeClr val="tx1"/>
                </a:solidFill>
              </a:rPr>
              <a:t>(</a:t>
            </a:r>
            <a:r>
              <a:rPr lang="zh-TW" altLang="en-US" sz="1200" dirty="0">
                <a:solidFill>
                  <a:schemeClr val="tx1"/>
                </a:solidFill>
              </a:rPr>
              <a:t>過帳動作、彈夾型態</a:t>
            </a:r>
            <a:r>
              <a:rPr lang="en-US" altLang="zh-TW" sz="1200" dirty="0">
                <a:solidFill>
                  <a:schemeClr val="tx1"/>
                </a:solidFill>
              </a:rPr>
              <a:t>)</a:t>
            </a:r>
            <a:endParaRPr lang="zh-TW" altLang="en-US" sz="12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DE5A060-1C94-C3F3-366B-02D45F4A7277}"/>
              </a:ext>
            </a:extLst>
          </p:cNvPr>
          <p:cNvSpPr txBox="1"/>
          <p:nvPr/>
        </p:nvSpPr>
        <p:spPr>
          <a:xfrm>
            <a:off x="596069" y="1402198"/>
            <a:ext cx="5709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highlight>
                  <a:srgbClr val="F4CE62"/>
                </a:highlight>
              </a:rPr>
              <a:t>Step1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4AF06051-5B04-9892-331C-4C858198C57D}"/>
              </a:ext>
            </a:extLst>
          </p:cNvPr>
          <p:cNvSpPr txBox="1"/>
          <p:nvPr/>
        </p:nvSpPr>
        <p:spPr>
          <a:xfrm>
            <a:off x="1806577" y="1410910"/>
            <a:ext cx="5709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highlight>
                  <a:srgbClr val="F4CE62"/>
                </a:highlight>
              </a:rPr>
              <a:t>Step2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38002237-C6F4-8EFA-2120-0A9B383600BB}"/>
              </a:ext>
            </a:extLst>
          </p:cNvPr>
          <p:cNvSpPr txBox="1"/>
          <p:nvPr/>
        </p:nvSpPr>
        <p:spPr>
          <a:xfrm>
            <a:off x="3146646" y="1410910"/>
            <a:ext cx="5709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highlight>
                  <a:srgbClr val="F4CE62"/>
                </a:highlight>
              </a:rPr>
              <a:t>Step3</a:t>
            </a:r>
          </a:p>
        </p:txBody>
      </p:sp>
    </p:spTree>
    <p:extLst>
      <p:ext uri="{BB962C8B-B14F-4D97-AF65-F5344CB8AC3E}">
        <p14:creationId xmlns:p14="http://schemas.microsoft.com/office/powerpoint/2010/main" val="3628584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1D8FE7-564E-DDEE-65B9-991825844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2.</a:t>
            </a:r>
            <a:r>
              <a:rPr lang="zh-TW" altLang="en-US" dirty="0"/>
              <a:t>產品切割後清潔動作監控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0E3750E-5C72-98E9-9502-C2956F6AF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072" y="1135116"/>
            <a:ext cx="3507775" cy="1852928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98A05ED1-2613-CF15-CBF6-B06B5A7B488E}"/>
              </a:ext>
            </a:extLst>
          </p:cNvPr>
          <p:cNvSpPr txBox="1"/>
          <p:nvPr/>
        </p:nvSpPr>
        <p:spPr>
          <a:xfrm>
            <a:off x="294813" y="1251476"/>
            <a:ext cx="5709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highlight>
                  <a:srgbClr val="F4CE62"/>
                </a:highlight>
              </a:rPr>
              <a:t>Step1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BC4F737-C279-27C0-3CCC-511FD8558061}"/>
              </a:ext>
            </a:extLst>
          </p:cNvPr>
          <p:cNvSpPr txBox="1"/>
          <p:nvPr/>
        </p:nvSpPr>
        <p:spPr>
          <a:xfrm>
            <a:off x="1232861" y="1251476"/>
            <a:ext cx="5709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highlight>
                  <a:srgbClr val="F4CE62"/>
                </a:highlight>
              </a:rPr>
              <a:t>Step2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03D59CD-A0EF-3954-912D-2AAF50CFE4D1}"/>
              </a:ext>
            </a:extLst>
          </p:cNvPr>
          <p:cNvSpPr txBox="1"/>
          <p:nvPr/>
        </p:nvSpPr>
        <p:spPr>
          <a:xfrm>
            <a:off x="2076316" y="1251476"/>
            <a:ext cx="5709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highlight>
                  <a:srgbClr val="F4CE62"/>
                </a:highlight>
              </a:rPr>
              <a:t>Step3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28DC79E-9DF6-1F1D-AB7C-6A5A753E62B9}"/>
              </a:ext>
            </a:extLst>
          </p:cNvPr>
          <p:cNvSpPr txBox="1"/>
          <p:nvPr/>
        </p:nvSpPr>
        <p:spPr>
          <a:xfrm>
            <a:off x="2919771" y="1251476"/>
            <a:ext cx="5709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highlight>
                  <a:srgbClr val="F4CE62"/>
                </a:highlight>
              </a:rPr>
              <a:t>Step4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0C05916-F599-DD92-07CD-62E728220B14}"/>
              </a:ext>
            </a:extLst>
          </p:cNvPr>
          <p:cNvSpPr txBox="1"/>
          <p:nvPr/>
        </p:nvSpPr>
        <p:spPr>
          <a:xfrm rot="2685176">
            <a:off x="2115038" y="1995974"/>
            <a:ext cx="1131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b="1" dirty="0">
                <a:solidFill>
                  <a:srgbClr val="E3D51D"/>
                </a:solidFill>
              </a:rPr>
              <a:t>Cancel</a:t>
            </a:r>
            <a:endParaRPr lang="zh-TW" altLang="en-US" sz="1800" b="1" dirty="0">
              <a:solidFill>
                <a:srgbClr val="E3D51D"/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7F594850-7FD3-5501-4D3D-BAF5B52040A7}"/>
              </a:ext>
            </a:extLst>
          </p:cNvPr>
          <p:cNvSpPr txBox="1"/>
          <p:nvPr/>
        </p:nvSpPr>
        <p:spPr>
          <a:xfrm>
            <a:off x="4188807" y="1002885"/>
            <a:ext cx="4572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400" dirty="0"/>
              <a:t>步驟一:</a:t>
            </a:r>
            <a:r>
              <a:rPr lang="zh-TW" altLang="en-US" dirty="0"/>
              <a:t>沖水、刷洗</a:t>
            </a:r>
            <a:endParaRPr lang="en-US" altLang="zh-TW" sz="1400" dirty="0"/>
          </a:p>
          <a:p>
            <a:r>
              <a:rPr lang="zh-TW" altLang="en-US" dirty="0"/>
              <a:t>不偵測海綿，主要要偵測有沒有開水龍頭</a:t>
            </a:r>
            <a:br>
              <a:rPr lang="en-US" altLang="zh-TW" dirty="0"/>
            </a:br>
            <a:endParaRPr lang="en-US" altLang="zh-TW" dirty="0"/>
          </a:p>
          <a:p>
            <a:r>
              <a:rPr lang="zh-TW" altLang="en-US" dirty="0"/>
              <a:t>步驟二</a:t>
            </a:r>
            <a:r>
              <a:rPr lang="en-US" altLang="zh-TW" dirty="0"/>
              <a:t>:</a:t>
            </a:r>
            <a:r>
              <a:rPr lang="zh-TW" altLang="en-US" dirty="0"/>
              <a:t>吹乾</a:t>
            </a:r>
            <a:br>
              <a:rPr lang="en-US" altLang="zh-TW" dirty="0"/>
            </a:br>
            <a:r>
              <a:rPr lang="zh-TW" altLang="en-US" dirty="0"/>
              <a:t>要判斷風槍是否有被拿起</a:t>
            </a:r>
            <a:r>
              <a:rPr lang="en-US" altLang="zh-TW" dirty="0"/>
              <a:t>(</a:t>
            </a:r>
            <a:r>
              <a:rPr lang="zh-TW" altLang="en-US" b="1" dirty="0">
                <a:solidFill>
                  <a:srgbClr val="0070C0"/>
                </a:solidFill>
              </a:rPr>
              <a:t>有效最短拿起時間</a:t>
            </a:r>
            <a:r>
              <a:rPr lang="en-US" altLang="zh-TW" b="1" dirty="0">
                <a:solidFill>
                  <a:srgbClr val="0070C0"/>
                </a:solidFill>
              </a:rPr>
              <a:t>?</a:t>
            </a:r>
            <a:r>
              <a:rPr lang="en-US" altLang="zh-TW" dirty="0"/>
              <a:t>)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步驟四</a:t>
            </a:r>
            <a:r>
              <a:rPr lang="en-US" altLang="zh-TW" dirty="0"/>
              <a:t>:</a:t>
            </a:r>
            <a:r>
              <a:rPr lang="zh-TW" altLang="en-US" dirty="0"/>
              <a:t>放置插槽</a:t>
            </a:r>
            <a:endParaRPr lang="en-US" altLang="zh-TW" dirty="0"/>
          </a:p>
          <a:p>
            <a:r>
              <a:rPr lang="zh-TW" altLang="en-US" b="1" dirty="0">
                <a:solidFill>
                  <a:srgbClr val="0070C0"/>
                </a:solidFill>
              </a:rPr>
              <a:t>放入位置限制，需廠方提供明確定義</a:t>
            </a:r>
            <a:endParaRPr lang="en-US" altLang="zh-TW" b="1" dirty="0">
              <a:solidFill>
                <a:srgbClr val="0070C0"/>
              </a:solidFill>
            </a:endParaRPr>
          </a:p>
          <a:p>
            <a:endParaRPr lang="en-US" altLang="zh-TW" b="1" dirty="0">
              <a:solidFill>
                <a:srgbClr val="0070C0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400" dirty="0"/>
              <a:t>偵測方式</a:t>
            </a:r>
            <a:endParaRPr lang="en-US" altLang="zh-TW" sz="1400" dirty="0"/>
          </a:p>
          <a:p>
            <a:r>
              <a:rPr lang="zh-TW" altLang="en-US" sz="1400" dirty="0"/>
              <a:t>全天偵測</a:t>
            </a:r>
            <a:endParaRPr lang="en-US" altLang="zh-TW" sz="1400" dirty="0"/>
          </a:p>
          <a:p>
            <a:r>
              <a:rPr lang="zh-TW" altLang="en-US" sz="1400" dirty="0"/>
              <a:t>現場警報</a:t>
            </a:r>
            <a:r>
              <a:rPr lang="en-US" altLang="zh-TW" sz="1400" dirty="0"/>
              <a:t>: </a:t>
            </a:r>
            <a:r>
              <a:rPr lang="zh-TW" altLang="en-US" sz="1400" dirty="0"/>
              <a:t>需有警報燈光</a:t>
            </a:r>
            <a:r>
              <a:rPr lang="en-US" altLang="zh-TW" sz="1400" dirty="0"/>
              <a:t>+</a:t>
            </a:r>
            <a:r>
              <a:rPr lang="zh-TW" altLang="en-US" sz="1400" dirty="0"/>
              <a:t>聲音</a:t>
            </a:r>
            <a:endParaRPr lang="en-US" altLang="zh-TW" sz="1400" dirty="0"/>
          </a:p>
          <a:p>
            <a:r>
              <a:rPr lang="zh-TW" altLang="en-US" sz="1400" dirty="0"/>
              <a:t>事件紀錄</a:t>
            </a:r>
            <a:r>
              <a:rPr lang="en-US" altLang="zh-TW" sz="1400" dirty="0"/>
              <a:t>: log</a:t>
            </a:r>
            <a:r>
              <a:rPr lang="zh-TW" altLang="en-US" sz="1400" dirty="0"/>
              <a:t>紀錄，並上傳至廠端</a:t>
            </a:r>
            <a:r>
              <a:rPr lang="en-US" altLang="zh-TW" sz="1400" dirty="0"/>
              <a:t>FTP(</a:t>
            </a:r>
            <a:r>
              <a:rPr lang="zh-TW" altLang="en-US" sz="1400" dirty="0"/>
              <a:t>每</a:t>
            </a:r>
            <a:r>
              <a:rPr lang="en-US" altLang="zh-TW" sz="1400" dirty="0"/>
              <a:t>3</a:t>
            </a:r>
            <a:r>
              <a:rPr lang="zh-TW" altLang="en-US" sz="1400" dirty="0"/>
              <a:t>小時更新</a:t>
            </a:r>
            <a:r>
              <a:rPr lang="en-US" altLang="zh-TW" sz="1400" dirty="0"/>
              <a:t>)</a:t>
            </a:r>
          </a:p>
          <a:p>
            <a:endParaRPr lang="en-US" altLang="zh-TW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chemeClr val="tx1"/>
                </a:solidFill>
              </a:rPr>
              <a:t>硬體設備</a:t>
            </a:r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en-US" dirty="0">
                <a:solidFill>
                  <a:schemeClr val="tx1"/>
                </a:solidFill>
              </a:rPr>
              <a:t>攝像頭</a:t>
            </a:r>
            <a:r>
              <a:rPr lang="zh-TW" altLang="en-US" sz="1400" dirty="0"/>
              <a:t>*</a:t>
            </a:r>
            <a:r>
              <a:rPr lang="en-US" altLang="zh-TW" sz="1400" dirty="0"/>
              <a:t>2</a:t>
            </a:r>
            <a:r>
              <a:rPr lang="zh-TW" altLang="en-US" sz="1400" dirty="0"/>
              <a:t> </a:t>
            </a:r>
            <a:r>
              <a:rPr lang="en-US" altLang="zh-TW" sz="1400" dirty="0"/>
              <a:t>(</a:t>
            </a:r>
            <a:r>
              <a:rPr lang="zh-TW" altLang="en-US" sz="1400" dirty="0"/>
              <a:t>水槽、放置插槽</a:t>
            </a:r>
            <a:r>
              <a:rPr lang="en-US" altLang="zh-TW" sz="1400" dirty="0"/>
              <a:t>)</a:t>
            </a:r>
            <a:endParaRPr lang="zh-TW" altLang="en-US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Edge Device</a:t>
            </a:r>
          </a:p>
          <a:p>
            <a:r>
              <a:rPr lang="en-US" altLang="zh-TW" dirty="0">
                <a:solidFill>
                  <a:schemeClr val="tx1"/>
                </a:solidFill>
              </a:rPr>
              <a:t>AI</a:t>
            </a:r>
            <a:r>
              <a:rPr lang="zh-TW" altLang="en-US" dirty="0">
                <a:solidFill>
                  <a:schemeClr val="tx1"/>
                </a:solidFill>
              </a:rPr>
              <a:t>模型*</a:t>
            </a:r>
            <a:r>
              <a:rPr lang="en-US" altLang="zh-TW" dirty="0">
                <a:solidFill>
                  <a:schemeClr val="tx1"/>
                </a:solidFill>
              </a:rPr>
              <a:t>2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清洗動作、放置位置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5C1688F-5FBE-CD71-40CE-936BD63E7096}"/>
              </a:ext>
            </a:extLst>
          </p:cNvPr>
          <p:cNvSpPr txBox="1"/>
          <p:nvPr/>
        </p:nvSpPr>
        <p:spPr>
          <a:xfrm>
            <a:off x="865792" y="749547"/>
            <a:ext cx="616431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800" dirty="0"/>
              <a:t>專案目的</a:t>
            </a:r>
            <a:r>
              <a:rPr lang="en-US" altLang="zh-TW" sz="800" dirty="0"/>
              <a:t>:</a:t>
            </a:r>
            <a:r>
              <a:rPr lang="zh-TW" altLang="en-US" sz="800" dirty="0"/>
              <a:t>對於產品的清潔必要步驟監控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8A91348C-CF58-599E-0E4E-3062794AF5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195" y="3261401"/>
            <a:ext cx="1900725" cy="116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30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992F28-CDFD-4661-B8C8-D7EED69D8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/>
            <a:r>
              <a:rPr lang="en-US" altLang="zh-TW" dirty="0"/>
              <a:t>3.</a:t>
            </a:r>
            <a:r>
              <a:rPr lang="zh-TW" altLang="en-US" dirty="0"/>
              <a:t> 打線機產品拾取監控</a:t>
            </a:r>
            <a:endParaRPr lang="en-US" alt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98DD4BD-AE33-86AA-8B15-2B2741F7377C}"/>
              </a:ext>
            </a:extLst>
          </p:cNvPr>
          <p:cNvSpPr txBox="1"/>
          <p:nvPr/>
        </p:nvSpPr>
        <p:spPr>
          <a:xfrm>
            <a:off x="1305118" y="699539"/>
            <a:ext cx="381867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800" dirty="0"/>
              <a:t>專案目的</a:t>
            </a:r>
            <a:r>
              <a:rPr lang="en-US" altLang="zh-TW" sz="800" dirty="0"/>
              <a:t>:</a:t>
            </a:r>
            <a:r>
              <a:rPr lang="zh-TW" altLang="en-US" sz="800" dirty="0"/>
              <a:t>監控拾取產品時，不能用手直接觸摸，需使用鑷子放到專用的置料盒上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2F675C72-7162-7E0C-EB8C-AA06B4764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43" y="1882044"/>
            <a:ext cx="1636195" cy="1174108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2F5D27C3-65B4-0588-B724-F0947B6383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683"/>
          <a:stretch/>
        </p:blipFill>
        <p:spPr>
          <a:xfrm>
            <a:off x="275894" y="3328012"/>
            <a:ext cx="1664647" cy="1174108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26413EEF-8355-28EE-89E5-DD39B607B674}"/>
              </a:ext>
            </a:extLst>
          </p:cNvPr>
          <p:cNvSpPr/>
          <p:nvPr/>
        </p:nvSpPr>
        <p:spPr>
          <a:xfrm>
            <a:off x="129543" y="1245601"/>
            <a:ext cx="1882119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拾取產品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BB04B57-5B21-0588-33D9-4FC6F3EDB1AF}"/>
              </a:ext>
            </a:extLst>
          </p:cNvPr>
          <p:cNvSpPr/>
          <p:nvPr/>
        </p:nvSpPr>
        <p:spPr>
          <a:xfrm>
            <a:off x="2725589" y="1245600"/>
            <a:ext cx="1972535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放置於置物盒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098B6DBA-584A-5B92-7A0E-88AE827C7F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5437"/>
          <a:stretch/>
        </p:blipFill>
        <p:spPr>
          <a:xfrm>
            <a:off x="2599036" y="3186957"/>
            <a:ext cx="2230794" cy="1315119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1A865DC9-4E32-4444-4894-DA74518D486E}"/>
              </a:ext>
            </a:extLst>
          </p:cNvPr>
          <p:cNvSpPr txBox="1"/>
          <p:nvPr/>
        </p:nvSpPr>
        <p:spPr>
          <a:xfrm>
            <a:off x="247443" y="1624755"/>
            <a:ext cx="14526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OK:</a:t>
            </a:r>
            <a:r>
              <a:rPr lang="zh-TW" altLang="en-US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以鑷子夾取產品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33A0DBA2-931F-4D3A-4E23-01E68658498E}"/>
              </a:ext>
            </a:extLst>
          </p:cNvPr>
          <p:cNvSpPr txBox="1"/>
          <p:nvPr/>
        </p:nvSpPr>
        <p:spPr>
          <a:xfrm>
            <a:off x="247443" y="3056152"/>
            <a:ext cx="16017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NG:</a:t>
            </a:r>
            <a:r>
              <a:rPr lang="zh-TW" altLang="en-US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以手直接拿取產品</a:t>
            </a:r>
          </a:p>
        </p:txBody>
      </p:sp>
      <p:sp>
        <p:nvSpPr>
          <p:cNvPr id="18" name="箭號: 向下 17">
            <a:extLst>
              <a:ext uri="{FF2B5EF4-FFF2-40B4-BE49-F238E27FC236}">
                <a16:creationId xmlns:a16="http://schemas.microsoft.com/office/drawing/2014/main" id="{797C08D2-EACA-C5D0-3D0D-8F7461746ACC}"/>
              </a:ext>
            </a:extLst>
          </p:cNvPr>
          <p:cNvSpPr/>
          <p:nvPr/>
        </p:nvSpPr>
        <p:spPr>
          <a:xfrm rot="16200000">
            <a:off x="2195911" y="1202769"/>
            <a:ext cx="259236" cy="441981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下 18">
            <a:extLst>
              <a:ext uri="{FF2B5EF4-FFF2-40B4-BE49-F238E27FC236}">
                <a16:creationId xmlns:a16="http://schemas.microsoft.com/office/drawing/2014/main" id="{8AF3E636-3A1A-04D0-831B-25EA00E70922}"/>
              </a:ext>
            </a:extLst>
          </p:cNvPr>
          <p:cNvSpPr/>
          <p:nvPr/>
        </p:nvSpPr>
        <p:spPr>
          <a:xfrm rot="16200000">
            <a:off x="2195913" y="2846554"/>
            <a:ext cx="259236" cy="441981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6109B6B7-1507-B78C-33DA-EE452B387B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7581"/>
          <a:stretch/>
        </p:blipFill>
        <p:spPr>
          <a:xfrm>
            <a:off x="2572779" y="1722501"/>
            <a:ext cx="2230794" cy="1546973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86EBF170-CDB4-A90A-C085-0B07990F4132}"/>
              </a:ext>
            </a:extLst>
          </p:cNvPr>
          <p:cNvSpPr txBox="1"/>
          <p:nvPr/>
        </p:nvSpPr>
        <p:spPr>
          <a:xfrm>
            <a:off x="4785418" y="853428"/>
            <a:ext cx="4212690" cy="483209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/>
              <a:t>指定出現情形</a:t>
            </a:r>
            <a:endParaRPr lang="en-US" altLang="zh-TW" dirty="0"/>
          </a:p>
          <a:p>
            <a:r>
              <a:rPr lang="en-US" altLang="zh-TW" dirty="0"/>
              <a:t>1.</a:t>
            </a:r>
            <a:r>
              <a:rPr lang="zh-TW" altLang="en-US" dirty="0"/>
              <a:t>使用鑷子夾取產品</a:t>
            </a:r>
          </a:p>
          <a:p>
            <a:r>
              <a:rPr lang="en-US" altLang="zh-TW" dirty="0"/>
              <a:t>2.</a:t>
            </a:r>
            <a:r>
              <a:rPr lang="zh-TW" altLang="en-US" dirty="0"/>
              <a:t>夾取物品後放到有透明外蓋的置料盒</a:t>
            </a:r>
            <a:br>
              <a:rPr lang="en-US" altLang="zh-TW" dirty="0"/>
            </a:br>
            <a:r>
              <a:rPr lang="zh-TW" altLang="en-US" dirty="0"/>
              <a:t>   </a:t>
            </a:r>
            <a:r>
              <a:rPr lang="en-US" altLang="zh-TW" dirty="0"/>
              <a:t>(</a:t>
            </a:r>
            <a:r>
              <a:rPr lang="zh-TW" altLang="en-US" b="1" dirty="0">
                <a:solidFill>
                  <a:srgbClr val="0852A6"/>
                </a:solidFill>
              </a:rPr>
              <a:t>外蓋顏色</a:t>
            </a:r>
            <a:r>
              <a:rPr lang="en-US" altLang="zh-TW" b="1" dirty="0">
                <a:solidFill>
                  <a:srgbClr val="0852A6"/>
                </a:solidFill>
              </a:rPr>
              <a:t>:</a:t>
            </a:r>
            <a:r>
              <a:rPr lang="zh-TW" altLang="en-US" b="1" dirty="0">
                <a:solidFill>
                  <a:srgbClr val="0852A6"/>
                </a:solidFill>
              </a:rPr>
              <a:t>黃色</a:t>
            </a:r>
            <a:r>
              <a:rPr lang="en-US" altLang="zh-TW" dirty="0"/>
              <a:t>)</a:t>
            </a:r>
          </a:p>
          <a:p>
            <a:endParaRPr lang="en-US" altLang="zh-TW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/>
              <a:t>禁止出現情形</a:t>
            </a:r>
            <a:endParaRPr lang="en-US" altLang="zh-TW" dirty="0"/>
          </a:p>
          <a:p>
            <a:r>
              <a:rPr lang="en-US" altLang="zh-TW" dirty="0"/>
              <a:t>1.</a:t>
            </a:r>
            <a:r>
              <a:rPr lang="zh-TW" altLang="en-US" dirty="0"/>
              <a:t>用手直接拿取產品</a:t>
            </a:r>
          </a:p>
          <a:p>
            <a:r>
              <a:rPr lang="en-US" altLang="zh-TW" dirty="0"/>
              <a:t>2.</a:t>
            </a:r>
            <a:r>
              <a:rPr lang="zh-TW" altLang="en-US" dirty="0"/>
              <a:t>放到無蓋的置料盒</a:t>
            </a:r>
            <a:endParaRPr lang="en-US" altLang="zh-TW" dirty="0"/>
          </a:p>
          <a:p>
            <a:endParaRPr lang="en-US" altLang="zh-TW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zh-TW" altLang="en-US" sz="1400" dirty="0"/>
              <a:t>偵測方式</a:t>
            </a:r>
            <a:endParaRPr lang="en-US" altLang="zh-TW" sz="1400" dirty="0"/>
          </a:p>
          <a:p>
            <a:r>
              <a:rPr lang="zh-TW" altLang="en-US" sz="1400" dirty="0"/>
              <a:t>全天偵測</a:t>
            </a:r>
            <a:endParaRPr lang="en-US" altLang="zh-TW" sz="1400" dirty="0"/>
          </a:p>
          <a:p>
            <a:r>
              <a:rPr lang="zh-TW" altLang="en-US" sz="1400" dirty="0"/>
              <a:t>現場警報</a:t>
            </a:r>
            <a:r>
              <a:rPr lang="en-US" altLang="zh-TW" sz="1400" dirty="0"/>
              <a:t>: </a:t>
            </a:r>
            <a:r>
              <a:rPr lang="zh-TW" altLang="en-US" sz="1400" dirty="0"/>
              <a:t>需有警報燈光</a:t>
            </a:r>
            <a:r>
              <a:rPr lang="en-US" altLang="zh-TW" sz="1400" dirty="0"/>
              <a:t>+</a:t>
            </a:r>
            <a:r>
              <a:rPr lang="zh-TW" altLang="en-US" sz="1400" dirty="0"/>
              <a:t>聲音</a:t>
            </a:r>
            <a:endParaRPr lang="en-US" altLang="zh-TW" sz="1400" dirty="0"/>
          </a:p>
          <a:p>
            <a:r>
              <a:rPr lang="zh-TW" altLang="en-US" sz="1400" dirty="0"/>
              <a:t>事件紀錄</a:t>
            </a:r>
            <a:r>
              <a:rPr lang="en-US" altLang="zh-TW" sz="1400" dirty="0"/>
              <a:t>: log</a:t>
            </a:r>
            <a:r>
              <a:rPr lang="zh-TW" altLang="en-US" sz="1400" dirty="0"/>
              <a:t>紀錄，並上傳至廠端</a:t>
            </a:r>
            <a:r>
              <a:rPr lang="en-US" altLang="zh-TW" sz="1400" dirty="0"/>
              <a:t>FTP(</a:t>
            </a:r>
            <a:r>
              <a:rPr lang="zh-TW" altLang="en-US" sz="1400" dirty="0"/>
              <a:t>每</a:t>
            </a:r>
            <a:r>
              <a:rPr lang="en-US" altLang="zh-TW" sz="1400" dirty="0"/>
              <a:t>3</a:t>
            </a:r>
            <a:r>
              <a:rPr lang="zh-TW" altLang="en-US" sz="1400" dirty="0"/>
              <a:t>小時更新</a:t>
            </a:r>
            <a:r>
              <a:rPr lang="en-US" altLang="zh-TW" sz="1400" dirty="0"/>
              <a:t>)</a:t>
            </a:r>
          </a:p>
          <a:p>
            <a:endParaRPr lang="en-US" altLang="zh-TW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chemeClr val="tx1"/>
                </a:solidFill>
              </a:rPr>
              <a:t>硬體設備</a:t>
            </a: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初估一台打線機配置一套設備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</a:p>
          <a:p>
            <a:r>
              <a:rPr lang="zh-TW" altLang="en-US" dirty="0">
                <a:solidFill>
                  <a:schemeClr val="tx1"/>
                </a:solidFill>
              </a:rPr>
              <a:t>攝像頭*</a:t>
            </a:r>
            <a:r>
              <a:rPr lang="en-US" altLang="zh-TW" dirty="0">
                <a:solidFill>
                  <a:schemeClr val="tx1"/>
                </a:solidFill>
              </a:rPr>
              <a:t>1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機台上方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Edge Device</a:t>
            </a:r>
          </a:p>
          <a:p>
            <a:r>
              <a:rPr lang="en-US" altLang="zh-TW" dirty="0">
                <a:solidFill>
                  <a:schemeClr val="tx1"/>
                </a:solidFill>
              </a:rPr>
              <a:t>AI</a:t>
            </a:r>
            <a:r>
              <a:rPr lang="zh-TW" altLang="en-US" dirty="0">
                <a:solidFill>
                  <a:schemeClr val="tx1"/>
                </a:solidFill>
              </a:rPr>
              <a:t>模型*</a:t>
            </a:r>
            <a:r>
              <a:rPr lang="en-US" altLang="zh-TW" dirty="0">
                <a:solidFill>
                  <a:schemeClr val="tx1"/>
                </a:solidFill>
              </a:rPr>
              <a:t>2</a:t>
            </a:r>
            <a:r>
              <a:rPr lang="zh-TW" altLang="en-US" dirty="0">
                <a:solidFill>
                  <a:schemeClr val="tx1"/>
                </a:solidFill>
              </a:rPr>
              <a:t> 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取片姿勢、置物盒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>
              <a:solidFill>
                <a:schemeClr val="tx1"/>
              </a:solidFill>
            </a:endParaRPr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35394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11225</TotalTime>
  <Words>523</Words>
  <Application>Microsoft Office PowerPoint</Application>
  <PresentationFormat>如螢幕大小 (16:9)</PresentationFormat>
  <Paragraphs>75</Paragraphs>
  <Slides>5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Arial</vt:lpstr>
      <vt:lpstr>Wingdings</vt:lpstr>
      <vt:lpstr>Gill Sans</vt:lpstr>
      <vt:lpstr>微軟正黑體</vt:lpstr>
      <vt:lpstr>Office 佈景主題</vt:lpstr>
      <vt:lpstr>隆達 肢體辨識(智慧攝像頭)  </vt:lpstr>
      <vt:lpstr>PowerPoint 簡報</vt:lpstr>
      <vt:lpstr>產品電漿清潔過程監控</vt:lpstr>
      <vt:lpstr>2.產品切割後清潔動作監控</vt:lpstr>
      <vt:lpstr>3. 打線機產品拾取監控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軟體週報</dc:title>
  <dc:creator>AUO Crystal</dc:creator>
  <cp:lastModifiedBy>Esther Huang</cp:lastModifiedBy>
  <cp:revision>106</cp:revision>
  <dcterms:created xsi:type="dcterms:W3CDTF">2019-12-23T03:28:02Z</dcterms:created>
  <dcterms:modified xsi:type="dcterms:W3CDTF">2022-07-05T03:23:43Z</dcterms:modified>
</cp:coreProperties>
</file>